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71" r:id="rId5"/>
    <p:sldId id="263" r:id="rId6"/>
    <p:sldId id="265" r:id="rId7"/>
    <p:sldId id="268" r:id="rId8"/>
    <p:sldId id="270" r:id="rId9"/>
    <p:sldId id="266" r:id="rId10"/>
    <p:sldId id="267" r:id="rId11"/>
    <p:sldId id="261" r:id="rId12"/>
    <p:sldId id="262" r:id="rId13"/>
    <p:sldId id="269"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1" autoAdjust="0"/>
    <p:restoredTop sz="86280" autoAdjust="0"/>
  </p:normalViewPr>
  <p:slideViewPr>
    <p:cSldViewPr>
      <p:cViewPr varScale="1">
        <p:scale>
          <a:sx n="85" d="100"/>
          <a:sy n="85" d="100"/>
        </p:scale>
        <p:origin x="1891"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AA9CAD8-8F5B-46AF-AABA-21F9E900CEE2}" type="datetimeFigureOut">
              <a:rPr lang="en-AU" smtClean="0"/>
              <a:pPr/>
              <a:t>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4847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AA9CAD8-8F5B-46AF-AABA-21F9E900CEE2}" type="datetimeFigureOut">
              <a:rPr lang="en-AU" smtClean="0"/>
              <a:pPr/>
              <a:t>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217051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AA9CAD8-8F5B-46AF-AABA-21F9E900CEE2}" type="datetimeFigureOut">
              <a:rPr lang="en-AU" smtClean="0"/>
              <a:pPr/>
              <a:t>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83935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AA9CAD8-8F5B-46AF-AABA-21F9E900CEE2}" type="datetimeFigureOut">
              <a:rPr lang="en-AU" smtClean="0"/>
              <a:pPr/>
              <a:t>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295691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A9CAD8-8F5B-46AF-AABA-21F9E900CEE2}" type="datetimeFigureOut">
              <a:rPr lang="en-AU" smtClean="0"/>
              <a:pPr/>
              <a:t>1/11/2019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200114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AA9CAD8-8F5B-46AF-AABA-21F9E900CEE2}" type="datetimeFigureOut">
              <a:rPr lang="en-AU" smtClean="0"/>
              <a:pPr/>
              <a:t>1/11/2019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38869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AA9CAD8-8F5B-46AF-AABA-21F9E900CEE2}" type="datetimeFigureOut">
              <a:rPr lang="en-AU" smtClean="0"/>
              <a:pPr/>
              <a:t>1/11/2019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46268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AA9CAD8-8F5B-46AF-AABA-21F9E900CEE2}" type="datetimeFigureOut">
              <a:rPr lang="en-AU" smtClean="0"/>
              <a:pPr/>
              <a:t>1/11/2019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134927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9CAD8-8F5B-46AF-AABA-21F9E900CEE2}" type="datetimeFigureOut">
              <a:rPr lang="en-AU" smtClean="0"/>
              <a:pPr/>
              <a:t>1/11/2019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73910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A9CAD8-8F5B-46AF-AABA-21F9E900CEE2}" type="datetimeFigureOut">
              <a:rPr lang="en-AU" smtClean="0"/>
              <a:pPr/>
              <a:t>1/11/2019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165686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A9CAD8-8F5B-46AF-AABA-21F9E900CEE2}" type="datetimeFigureOut">
              <a:rPr lang="en-AU" smtClean="0"/>
              <a:pPr/>
              <a:t>1/11/2019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4F8A216-2537-4422-AAA2-4EC0C32BC749}" type="slidenum">
              <a:rPr lang="en-AU" smtClean="0"/>
              <a:pPr/>
              <a:t>‹#›</a:t>
            </a:fld>
            <a:endParaRPr lang="en-AU"/>
          </a:p>
        </p:txBody>
      </p:sp>
    </p:spTree>
    <p:extLst>
      <p:ext uri="{BB962C8B-B14F-4D97-AF65-F5344CB8AC3E}">
        <p14:creationId xmlns:p14="http://schemas.microsoft.com/office/powerpoint/2010/main" val="360095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9CAD8-8F5B-46AF-AABA-21F9E900CEE2}" type="datetimeFigureOut">
              <a:rPr lang="en-AU" smtClean="0"/>
              <a:pPr/>
              <a:t>1/11/2019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8A216-2537-4422-AAA2-4EC0C32BC749}" type="slidenum">
              <a:rPr lang="en-AU" smtClean="0"/>
              <a:pPr/>
              <a:t>‹#›</a:t>
            </a:fld>
            <a:endParaRPr lang="en-AU"/>
          </a:p>
        </p:txBody>
      </p:sp>
    </p:spTree>
    <p:extLst>
      <p:ext uri="{BB962C8B-B14F-4D97-AF65-F5344CB8AC3E}">
        <p14:creationId xmlns:p14="http://schemas.microsoft.com/office/powerpoint/2010/main" val="199608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A_Guide_to_the_Bodhisattva's_Way_Of_Lif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palyulproductions.org/html/teachers.html" TargetMode="External"/><Relationship Id="rId3" Type="http://schemas.openxmlformats.org/officeDocument/2006/relationships/hyperlink" Target="http://www.dalailama.com/gallery/album/4/50" TargetMode="External"/><Relationship Id="rId7" Type="http://schemas.openxmlformats.org/officeDocument/2006/relationships/hyperlink" Target="http://palyulmedia.smugmug.com/Deities-1/Peaceful-Deities/i-xZffqr4" TargetMode="External"/><Relationship Id="rId2" Type="http://schemas.openxmlformats.org/officeDocument/2006/relationships/hyperlink" Target="http://www.palyulproductions.org/" TargetMode="External"/><Relationship Id="rId1" Type="http://schemas.openxmlformats.org/officeDocument/2006/relationships/slideLayout" Target="../slideLayouts/slideLayout2.xml"/><Relationship Id="rId6" Type="http://schemas.openxmlformats.org/officeDocument/2006/relationships/hyperlink" Target="http://www.tarainstitute.org.au/teachers/15-resident-lama" TargetMode="External"/><Relationship Id="rId5" Type="http://schemas.openxmlformats.org/officeDocument/2006/relationships/hyperlink" Target="http://www.evam.org/about_director.shtml" TargetMode="External"/><Relationship Id="rId4" Type="http://schemas.openxmlformats.org/officeDocument/2006/relationships/hyperlink" Target="http://www.fpmta.org.a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V</a:t>
            </a:r>
          </a:p>
        </p:txBody>
      </p:sp>
      <p:sp>
        <p:nvSpPr>
          <p:cNvPr id="3" name="Subtitle 2"/>
          <p:cNvSpPr>
            <a:spLocks noGrp="1"/>
          </p:cNvSpPr>
          <p:nvPr>
            <p:ph type="subTitle" idx="1"/>
          </p:nvPr>
        </p:nvSpPr>
        <p:spPr/>
        <p:txBody>
          <a:bodyPr/>
          <a:lstStyle/>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 y="381000"/>
            <a:ext cx="9144000" cy="6096000"/>
          </a:xfrm>
          <a:prstGeom prst="rect">
            <a:avLst/>
          </a:prstGeom>
        </p:spPr>
      </p:pic>
    </p:spTree>
    <p:extLst>
      <p:ext uri="{BB962C8B-B14F-4D97-AF65-F5344CB8AC3E}">
        <p14:creationId xmlns:p14="http://schemas.microsoft.com/office/powerpoint/2010/main" val="50679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Monastic and non-Monastic teachers</a:t>
            </a:r>
          </a:p>
        </p:txBody>
      </p:sp>
      <p:pic>
        <p:nvPicPr>
          <p:cNvPr id="5126" name="Picture 6" descr="Thinley Norbu Rinpoche Cropp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48" y="3305908"/>
            <a:ext cx="2514314" cy="238097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palyulproductions.org/assets/images/Kkenpo_Tenzin_Norgay-thumb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632128"/>
            <a:ext cx="1936919" cy="21095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alyulproductions.org/assets/images/JAL-throne-fu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230487"/>
            <a:ext cx="2289565" cy="34016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AU" dirty="0"/>
          </a:p>
        </p:txBody>
      </p:sp>
      <p:pic>
        <p:nvPicPr>
          <p:cNvPr id="1030" name="Picture 6" descr="Mugsang Kuchen 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8051" y="4551291"/>
            <a:ext cx="1993084" cy="21903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G-69-23_H.H. Penor Rinpoche, © Mannie Garcia in 199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8051" y="1189516"/>
            <a:ext cx="2328193" cy="348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2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The diversity of Vajrayana practitioners in Australia</a:t>
            </a:r>
          </a:p>
        </p:txBody>
      </p:sp>
      <p:sp>
        <p:nvSpPr>
          <p:cNvPr id="3" name="Content Placeholder 2"/>
          <p:cNvSpPr>
            <a:spLocks noGrp="1"/>
          </p:cNvSpPr>
          <p:nvPr>
            <p:ph idx="1"/>
          </p:nvPr>
        </p:nvSpPr>
        <p:spPr/>
        <p:txBody>
          <a:bodyPr>
            <a:normAutofit fontScale="92500" lnSpcReduction="20000"/>
          </a:bodyPr>
          <a:lstStyle/>
          <a:p>
            <a:r>
              <a:rPr lang="en-AU" dirty="0"/>
              <a:t>Refugees especially from Tibet and/or via transferring countries such as Nepal and India</a:t>
            </a:r>
          </a:p>
          <a:p>
            <a:endParaRPr lang="en-AU" dirty="0"/>
          </a:p>
          <a:p>
            <a:r>
              <a:rPr lang="en-AU" dirty="0"/>
              <a:t>Migrants from  the high altitude regions of the Himalayas and central Asian Plateaus  including Bhutan, Nepal, Sikkim, </a:t>
            </a:r>
            <a:r>
              <a:rPr lang="en-AU" dirty="0" err="1"/>
              <a:t>Ladakh</a:t>
            </a:r>
            <a:r>
              <a:rPr lang="en-AU" dirty="0"/>
              <a:t>, India, Mongolia and parts of China</a:t>
            </a:r>
          </a:p>
          <a:p>
            <a:endParaRPr lang="en-AU" dirty="0"/>
          </a:p>
          <a:p>
            <a:r>
              <a:rPr lang="en-AU" dirty="0"/>
              <a:t>Australian born practitioners of various ethnic backgrounds including European, Asian and Indigenous backgrounds. </a:t>
            </a:r>
          </a:p>
        </p:txBody>
      </p:sp>
    </p:spTree>
    <p:extLst>
      <p:ext uri="{BB962C8B-B14F-4D97-AF65-F5344CB8AC3E}">
        <p14:creationId xmlns:p14="http://schemas.microsoft.com/office/powerpoint/2010/main" val="1622551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Cultural and Value Differences</a:t>
            </a:r>
          </a:p>
        </p:txBody>
      </p:sp>
      <p:sp>
        <p:nvSpPr>
          <p:cNvPr id="3" name="Content Placeholder 2"/>
          <p:cNvSpPr>
            <a:spLocks noGrp="1"/>
          </p:cNvSpPr>
          <p:nvPr>
            <p:ph idx="1"/>
          </p:nvPr>
        </p:nvSpPr>
        <p:spPr/>
        <p:txBody>
          <a:bodyPr/>
          <a:lstStyle/>
          <a:p>
            <a:r>
              <a:rPr lang="en-AU" dirty="0"/>
              <a:t>Tibetan communality and indigeneity versus Western individuation.</a:t>
            </a:r>
          </a:p>
          <a:p>
            <a:r>
              <a:rPr lang="en-AU" dirty="0"/>
              <a:t>Buddhists born into Buddhist families versus first generation Aussie Buddhists.</a:t>
            </a:r>
          </a:p>
          <a:p>
            <a:r>
              <a:rPr lang="en-AU" dirty="0"/>
              <a:t>Challenges for second generation children of refugees and migrants.</a:t>
            </a:r>
          </a:p>
          <a:p>
            <a:r>
              <a:rPr lang="en-AU" dirty="0"/>
              <a:t>The impacts for Tibetans coming from a diaspora community</a:t>
            </a:r>
          </a:p>
        </p:txBody>
      </p:sp>
    </p:spTree>
    <p:extLst>
      <p:ext uri="{BB962C8B-B14F-4D97-AF65-F5344CB8AC3E}">
        <p14:creationId xmlns:p14="http://schemas.microsoft.com/office/powerpoint/2010/main" val="366741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Among our different circumstances compassion is the core</a:t>
            </a:r>
          </a:p>
        </p:txBody>
      </p:sp>
      <p:sp>
        <p:nvSpPr>
          <p:cNvPr id="3" name="Content Placeholder 2"/>
          <p:cNvSpPr>
            <a:spLocks noGrp="1"/>
          </p:cNvSpPr>
          <p:nvPr>
            <p:ph idx="1"/>
          </p:nvPr>
        </p:nvSpPr>
        <p:spPr/>
        <p:txBody>
          <a:bodyPr/>
          <a:lstStyle/>
          <a:p>
            <a:endParaRPr lang="en-AU" dirty="0"/>
          </a:p>
          <a:p>
            <a:endParaRPr lang="en-AU" dirty="0"/>
          </a:p>
          <a:p>
            <a:pPr marL="0" indent="0">
              <a:buNone/>
            </a:pPr>
            <a:r>
              <a:rPr lang="en-AU" i="1" dirty="0"/>
              <a:t>For as long as space endures, and for as long as living beings remains, until then, may I too abide to dispel the misery of the world.</a:t>
            </a:r>
          </a:p>
          <a:p>
            <a:pPr lvl="1"/>
            <a:r>
              <a:rPr lang="en-AU" dirty="0"/>
              <a:t>Shantideva, 8</a:t>
            </a:r>
            <a:r>
              <a:rPr lang="en-AU" baseline="30000" dirty="0"/>
              <a:t>th</a:t>
            </a:r>
            <a:r>
              <a:rPr lang="en-AU" dirty="0"/>
              <a:t> century, </a:t>
            </a:r>
            <a:r>
              <a:rPr lang="en-AU" i="1" dirty="0">
                <a:hlinkClick r:id="rId2" tooltip="A Guide to the Bodhisattva's Way Of Life"/>
              </a:rPr>
              <a:t>Bodhicaryavatara</a:t>
            </a:r>
            <a:endParaRPr lang="en-AU" dirty="0"/>
          </a:p>
          <a:p>
            <a:endParaRPr lang="en-AU" dirty="0"/>
          </a:p>
        </p:txBody>
      </p:sp>
    </p:spTree>
    <p:extLst>
      <p:ext uri="{BB962C8B-B14F-4D97-AF65-F5344CB8AC3E}">
        <p14:creationId xmlns:p14="http://schemas.microsoft.com/office/powerpoint/2010/main" val="261496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Sources</a:t>
            </a:r>
          </a:p>
        </p:txBody>
      </p:sp>
      <p:sp>
        <p:nvSpPr>
          <p:cNvPr id="3" name="Content Placeholder 2"/>
          <p:cNvSpPr>
            <a:spLocks noGrp="1"/>
          </p:cNvSpPr>
          <p:nvPr>
            <p:ph idx="1"/>
          </p:nvPr>
        </p:nvSpPr>
        <p:spPr/>
        <p:txBody>
          <a:bodyPr>
            <a:normAutofit lnSpcReduction="10000"/>
          </a:bodyPr>
          <a:lstStyle/>
          <a:p>
            <a:pPr marL="0" indent="0">
              <a:buNone/>
            </a:pPr>
            <a:r>
              <a:rPr lang="en-AU" sz="1800" dirty="0"/>
              <a:t>This presentation was created by Ani Tenzin Wangmo (Tenzin Bathgate) for the Victorian healthcare chaplains/pastoral carers attending the Buddhist Multi-faith day convened  by the Buddhist Council of Victoria  with the support of the HealthCare Chaplaincy Council of Victoria , May 3</a:t>
            </a:r>
            <a:r>
              <a:rPr lang="en-AU" sz="1800" baseline="30000" dirty="0"/>
              <a:t>rd</a:t>
            </a:r>
            <a:r>
              <a:rPr lang="en-AU" sz="1800" dirty="0"/>
              <a:t>, 2014.</a:t>
            </a: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sz="1400" dirty="0"/>
              <a:t>Cover Photo: </a:t>
            </a:r>
            <a:r>
              <a:rPr lang="en-AU" sz="1400" dirty="0" err="1"/>
              <a:t>Shakyamuni</a:t>
            </a:r>
            <a:r>
              <a:rPr lang="en-AU" sz="1400" dirty="0"/>
              <a:t> Buddha, Palyul Ling Retreat Centre, McDonough, NY, USA</a:t>
            </a:r>
            <a:r>
              <a:rPr lang="en-AU" sz="1400" baseline="0" dirty="0"/>
              <a:t> </a:t>
            </a:r>
            <a:r>
              <a:rPr lang="en-AU" sz="1400" kern="1200" dirty="0">
                <a:solidFill>
                  <a:schemeClr val="tx1"/>
                </a:solidFill>
                <a:effectLst/>
              </a:rPr>
              <a:t>Smug Mug Album</a:t>
            </a:r>
            <a:r>
              <a:rPr lang="en-AU" sz="1400" kern="1200" baseline="0" dirty="0">
                <a:solidFill>
                  <a:schemeClr val="tx1"/>
                </a:solidFill>
                <a:effectLst/>
              </a:rPr>
              <a:t> </a:t>
            </a:r>
            <a:r>
              <a:rPr lang="en-AU" sz="1400" dirty="0">
                <a:hlinkClick r:id="rId2"/>
              </a:rPr>
              <a:t>www.palyulproductions.org</a:t>
            </a:r>
            <a:r>
              <a:rPr lang="en-AU" sz="1400" dirty="0"/>
              <a:t> </a:t>
            </a: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sz="1400" dirty="0"/>
              <a:t>Photo His Holiness the 14th Dalai Lama </a:t>
            </a:r>
            <a:r>
              <a:rPr lang="en-AU" sz="1400" dirty="0">
                <a:hlinkClick r:id="rId3"/>
              </a:rPr>
              <a:t>http://www.dalailama.com/gallery/album/4/50#ad-image-1</a:t>
            </a:r>
            <a:r>
              <a:rPr lang="en-AU" sz="1400" dirty="0"/>
              <a:t> from the official website of HH Dalai Lama.</a:t>
            </a: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AU" sz="1400" dirty="0"/>
              <a:t>Photo of Lama </a:t>
            </a:r>
            <a:r>
              <a:rPr lang="en-AU" sz="1400" dirty="0" err="1"/>
              <a:t>Zopa</a:t>
            </a:r>
            <a:r>
              <a:rPr lang="en-AU" sz="1400" dirty="0"/>
              <a:t> Rinpoche and Lama Thubten </a:t>
            </a:r>
            <a:r>
              <a:rPr lang="en-AU" sz="1400" dirty="0" err="1"/>
              <a:t>Yeshe</a:t>
            </a:r>
            <a:r>
              <a:rPr lang="en-AU" sz="1400" dirty="0"/>
              <a:t> Rinpoche from</a:t>
            </a:r>
            <a:r>
              <a:rPr lang="en-AU" sz="1400" baseline="0" dirty="0"/>
              <a:t> the Australian website for the F</a:t>
            </a:r>
            <a:r>
              <a:rPr lang="en-AU" sz="1400" kern="1200" dirty="0">
                <a:solidFill>
                  <a:schemeClr val="tx1"/>
                </a:solidFill>
                <a:effectLst/>
              </a:rPr>
              <a:t>oundation of the  Preservation of the Mahayana Tradition (FPMT)</a:t>
            </a:r>
            <a:r>
              <a:rPr lang="en-AU" sz="1400" kern="1200" baseline="0" dirty="0">
                <a:solidFill>
                  <a:schemeClr val="tx1"/>
                </a:solidFill>
                <a:effectLst/>
              </a:rPr>
              <a:t> </a:t>
            </a:r>
            <a:r>
              <a:rPr lang="en-AU" sz="1400" dirty="0">
                <a:hlinkClick r:id="rId4"/>
              </a:rPr>
              <a:t>http://www.fpmta.org.au/</a:t>
            </a:r>
            <a:r>
              <a:rPr lang="en-AU" sz="1400" dirty="0"/>
              <a:t> </a:t>
            </a:r>
          </a:p>
          <a:p>
            <a:pPr>
              <a:defRPr/>
            </a:pPr>
            <a:r>
              <a:rPr lang="en-AU" sz="1400" dirty="0"/>
              <a:t>Photo of </a:t>
            </a:r>
            <a:r>
              <a:rPr lang="en-AU" sz="1400" dirty="0" err="1"/>
              <a:t>Traleg</a:t>
            </a:r>
            <a:r>
              <a:rPr lang="en-AU" sz="1400" dirty="0"/>
              <a:t> Rinpoche 1955-2012 </a:t>
            </a:r>
            <a:r>
              <a:rPr lang="en-AU" sz="1400" dirty="0">
                <a:hlinkClick r:id="rId5"/>
              </a:rPr>
              <a:t>http://www.evam.org/about_director.shtml</a:t>
            </a:r>
            <a:r>
              <a:rPr lang="en-AU" sz="1400" dirty="0"/>
              <a:t> and Venerable </a:t>
            </a:r>
            <a:r>
              <a:rPr lang="en-AU" sz="1400" dirty="0" err="1"/>
              <a:t>Geshe</a:t>
            </a:r>
            <a:r>
              <a:rPr lang="en-AU" sz="1400" dirty="0"/>
              <a:t> </a:t>
            </a:r>
            <a:r>
              <a:rPr lang="en-AU" sz="1400" dirty="0" err="1"/>
              <a:t>Doga</a:t>
            </a:r>
            <a:r>
              <a:rPr lang="en-AU" sz="1400" dirty="0"/>
              <a:t> 1935- </a:t>
            </a:r>
            <a:r>
              <a:rPr lang="en-AU" sz="1400" dirty="0">
                <a:hlinkClick r:id="rId6"/>
              </a:rPr>
              <a:t>http://www.tarainstitute.org.au/teachers/15-resident-lama</a:t>
            </a:r>
            <a:endParaRPr lang="en-AU" sz="1400" dirty="0"/>
          </a:p>
          <a:p>
            <a:r>
              <a:rPr lang="en-AU" sz="1400" kern="1200" dirty="0">
                <a:solidFill>
                  <a:schemeClr val="tx1"/>
                </a:solidFill>
                <a:effectLst/>
              </a:rPr>
              <a:t>Photo of </a:t>
            </a:r>
            <a:r>
              <a:rPr lang="en-AU" sz="1400" kern="1200" dirty="0" err="1">
                <a:solidFill>
                  <a:schemeClr val="tx1"/>
                </a:solidFill>
                <a:effectLst/>
              </a:rPr>
              <a:t>Thangka</a:t>
            </a:r>
            <a:r>
              <a:rPr lang="en-AU" sz="1400" kern="1200" dirty="0">
                <a:solidFill>
                  <a:schemeClr val="tx1"/>
                </a:solidFill>
                <a:effectLst/>
              </a:rPr>
              <a:t> of Chenrezig, Buddha of Compassion, Palyul Productions Smug Mug Album, </a:t>
            </a:r>
            <a:r>
              <a:rPr lang="en-AU" sz="1400" kern="1200" dirty="0">
                <a:solidFill>
                  <a:schemeClr val="tx1"/>
                </a:solidFill>
                <a:effectLst/>
                <a:hlinkClick r:id="rId7"/>
              </a:rPr>
              <a:t>http://palyulmedia.smugmug.com/Deities-1/Peaceful-Deities/i-xZffqr4</a:t>
            </a:r>
            <a:endParaRPr lang="en-AU" sz="1400" dirty="0">
              <a:effectLst/>
            </a:endParaRPr>
          </a:p>
          <a:p>
            <a:r>
              <a:rPr lang="en-AU" sz="1400" dirty="0" err="1"/>
              <a:t>Dilgo</a:t>
            </a:r>
            <a:r>
              <a:rPr lang="en-AU" sz="1400" dirty="0"/>
              <a:t> </a:t>
            </a:r>
            <a:r>
              <a:rPr lang="en-AU" sz="1400" dirty="0" err="1"/>
              <a:t>Khyentse</a:t>
            </a:r>
            <a:r>
              <a:rPr lang="en-AU" sz="1400" dirty="0"/>
              <a:t>. </a:t>
            </a:r>
            <a:r>
              <a:rPr lang="en-AU" sz="1400" i="1" dirty="0"/>
              <a:t>The Heart Treasure of the Enlightened Ones</a:t>
            </a:r>
            <a:r>
              <a:rPr lang="en-AU" sz="1400" dirty="0"/>
              <a:t>. Foreword by the HH Dalai Lama.</a:t>
            </a:r>
            <a:r>
              <a:rPr lang="en-AU" sz="1400" baseline="0" dirty="0"/>
              <a:t> </a:t>
            </a:r>
            <a:r>
              <a:rPr lang="en-AU" sz="1400" baseline="0" dirty="0" err="1"/>
              <a:t>Shambala</a:t>
            </a:r>
            <a:r>
              <a:rPr lang="en-AU" sz="1400" baseline="0" dirty="0"/>
              <a:t> 1992.</a:t>
            </a:r>
            <a:endParaRPr lang="en-AU" sz="1400" dirty="0"/>
          </a:p>
          <a:p>
            <a:r>
              <a:rPr lang="en-AU" sz="1400" dirty="0"/>
              <a:t>Reginald Ray </a:t>
            </a:r>
            <a:r>
              <a:rPr lang="en-AU" sz="1400" i="1" dirty="0"/>
              <a:t>Indestructible Truth </a:t>
            </a:r>
            <a:r>
              <a:rPr lang="en-AU" sz="1400" dirty="0"/>
              <a:t>and </a:t>
            </a:r>
            <a:r>
              <a:rPr lang="en-AU" sz="1400" i="1" dirty="0"/>
              <a:t>Secret of the </a:t>
            </a:r>
            <a:r>
              <a:rPr lang="en-AU" sz="1400" i="1" dirty="0" err="1"/>
              <a:t>Vajra</a:t>
            </a:r>
            <a:r>
              <a:rPr lang="en-AU" sz="1400" i="1" dirty="0"/>
              <a:t> World</a:t>
            </a:r>
            <a:r>
              <a:rPr lang="en-AU" sz="1400" dirty="0"/>
              <a:t>, </a:t>
            </a:r>
            <a:r>
              <a:rPr lang="en-AU" sz="1400" dirty="0" err="1"/>
              <a:t>Shambala</a:t>
            </a:r>
            <a:r>
              <a:rPr lang="en-AU" sz="1400" dirty="0"/>
              <a:t> Press, 2002,</a:t>
            </a:r>
            <a:r>
              <a:rPr lang="en-AU" sz="1400" kern="1200" dirty="0">
                <a:solidFill>
                  <a:schemeClr val="tx1"/>
                </a:solidFill>
                <a:effectLst/>
              </a:rPr>
              <a:t>respectively.</a:t>
            </a:r>
            <a:endParaRPr lang="en-AU" sz="1400" dirty="0"/>
          </a:p>
          <a:p>
            <a:r>
              <a:rPr lang="en-AU" sz="1400" dirty="0"/>
              <a:t>Photos by L-R by row - HH Penor Rinpoche, Jetsunma </a:t>
            </a:r>
            <a:r>
              <a:rPr lang="en-AU" sz="1400" dirty="0" err="1"/>
              <a:t>Ahkon</a:t>
            </a:r>
            <a:r>
              <a:rPr lang="en-AU" sz="1400" dirty="0"/>
              <a:t> Lhamo Rinpoche,  </a:t>
            </a:r>
            <a:r>
              <a:rPr lang="en-AU" sz="1400" dirty="0" err="1"/>
              <a:t>Dungse</a:t>
            </a:r>
            <a:r>
              <a:rPr lang="en-AU" sz="1400" dirty="0"/>
              <a:t> </a:t>
            </a:r>
            <a:r>
              <a:rPr lang="en-AU" sz="1400" dirty="0" err="1"/>
              <a:t>Thinley</a:t>
            </a:r>
            <a:r>
              <a:rPr lang="en-AU" sz="1400" dirty="0"/>
              <a:t> Norbu Rinpoche, HE </a:t>
            </a:r>
            <a:r>
              <a:rPr lang="en-AU" sz="1400" dirty="0" err="1"/>
              <a:t>Mugsang</a:t>
            </a:r>
            <a:r>
              <a:rPr lang="en-AU" sz="1400" dirty="0"/>
              <a:t> </a:t>
            </a:r>
            <a:r>
              <a:rPr lang="en-AU" sz="1400" dirty="0" err="1"/>
              <a:t>Tulku</a:t>
            </a:r>
            <a:r>
              <a:rPr lang="en-AU" sz="1400" dirty="0"/>
              <a:t> Rinpoche and </a:t>
            </a:r>
            <a:r>
              <a:rPr lang="en-AU" sz="1400" dirty="0" err="1"/>
              <a:t>Khenpo</a:t>
            </a:r>
            <a:r>
              <a:rPr lang="en-AU" sz="1400" dirty="0"/>
              <a:t> Tenzin </a:t>
            </a:r>
            <a:r>
              <a:rPr lang="en-AU" sz="1400" dirty="0" err="1"/>
              <a:t>Norgey</a:t>
            </a:r>
            <a:r>
              <a:rPr lang="en-AU" sz="1400" dirty="0"/>
              <a:t>. Source: Palyul Productions </a:t>
            </a:r>
            <a:r>
              <a:rPr lang="en-AU" sz="1400" dirty="0">
                <a:hlinkClick r:id="rId8"/>
              </a:rPr>
              <a:t>http://palyulproductions.org/html/teachers.html</a:t>
            </a:r>
            <a:r>
              <a:rPr lang="en-AU" sz="1400" dirty="0"/>
              <a:t> </a:t>
            </a:r>
          </a:p>
        </p:txBody>
      </p:sp>
    </p:spTree>
    <p:extLst>
      <p:ext uri="{BB962C8B-B14F-4D97-AF65-F5344CB8AC3E}">
        <p14:creationId xmlns:p14="http://schemas.microsoft.com/office/powerpoint/2010/main" val="199389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The most widely known Vajrayana Buddhist in Australia</a:t>
            </a:r>
          </a:p>
        </p:txBody>
      </p:sp>
      <p:sp>
        <p:nvSpPr>
          <p:cNvPr id="3" name="Content Placeholder 2"/>
          <p:cNvSpPr>
            <a:spLocks noGrp="1"/>
          </p:cNvSpPr>
          <p:nvPr>
            <p:ph idx="1"/>
          </p:nvPr>
        </p:nvSpPr>
        <p:spPr>
          <a:xfrm>
            <a:off x="2202473" y="1412776"/>
            <a:ext cx="4457700" cy="4713387"/>
          </a:xfrm>
        </p:spPr>
        <p:txBody>
          <a:bodyPr/>
          <a:lstStyle/>
          <a:p>
            <a:endParaRPr lang="en-AU" dirty="0"/>
          </a:p>
        </p:txBody>
      </p:sp>
      <p:pic>
        <p:nvPicPr>
          <p:cNvPr id="1027" name="Picture 3" descr="C:\Users\Wangmo\Pictures\HHDalai La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2473" y="1412776"/>
            <a:ext cx="4457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2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Vajrayana Buddhism comes to Australia in the 1970s</a:t>
            </a:r>
          </a:p>
        </p:txBody>
      </p:sp>
      <p:pic>
        <p:nvPicPr>
          <p:cNvPr id="4098" name="Picture 2" descr="http://www.fpmta.org.au/images/stories/people/ly_lz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95662" y="2272506"/>
            <a:ext cx="23526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1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Vajrayana Buddhism is firmly established in Victoria in the 1980s </a:t>
            </a:r>
          </a:p>
        </p:txBody>
      </p:sp>
      <p:pic>
        <p:nvPicPr>
          <p:cNvPr id="1026" name="Picture 2" descr="http://shambhalasun.com/sunspace/wp-content/uploads/2012/07/Traleg-Rinpoch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843767"/>
            <a:ext cx="2088232" cy="30547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she Dog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843767"/>
            <a:ext cx="2177182" cy="304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8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Four main schools</a:t>
            </a:r>
          </a:p>
        </p:txBody>
      </p:sp>
      <p:sp>
        <p:nvSpPr>
          <p:cNvPr id="3" name="Content Placeholder 2"/>
          <p:cNvSpPr>
            <a:spLocks noGrp="1"/>
          </p:cNvSpPr>
          <p:nvPr>
            <p:ph idx="1"/>
          </p:nvPr>
        </p:nvSpPr>
        <p:spPr/>
        <p:txBody>
          <a:bodyPr>
            <a:normAutofit fontScale="70000" lnSpcReduction="20000"/>
          </a:bodyPr>
          <a:lstStyle/>
          <a:p>
            <a:pPr marL="0" indent="0">
              <a:buNone/>
            </a:pPr>
            <a:r>
              <a:rPr lang="en-AU" sz="3400" dirty="0"/>
              <a:t>Each school is established at different historical periods and has slightly different emphases. Each school has its own head. The four main schools of Vajrayana Buddhism are:</a:t>
            </a:r>
          </a:p>
          <a:p>
            <a:pPr marL="0" indent="0">
              <a:buNone/>
            </a:pPr>
            <a:endParaRPr lang="en-AU" dirty="0"/>
          </a:p>
          <a:p>
            <a:pPr marL="0" indent="0">
              <a:buNone/>
            </a:pPr>
            <a:r>
              <a:rPr lang="en-AU" sz="3400" dirty="0"/>
              <a:t>	</a:t>
            </a:r>
            <a:r>
              <a:rPr lang="en-AU" sz="3400" b="1" dirty="0"/>
              <a:t>Nyingma</a:t>
            </a:r>
          </a:p>
          <a:p>
            <a:pPr marL="0" indent="0">
              <a:buNone/>
            </a:pPr>
            <a:r>
              <a:rPr lang="en-AU" sz="3400" b="1" dirty="0"/>
              <a:t>	Kagyu</a:t>
            </a:r>
          </a:p>
          <a:p>
            <a:pPr marL="0" indent="0">
              <a:buNone/>
            </a:pPr>
            <a:r>
              <a:rPr lang="en-AU" sz="3400" b="1" dirty="0"/>
              <a:t>	Sakya</a:t>
            </a:r>
          </a:p>
          <a:p>
            <a:pPr marL="0" indent="0">
              <a:buNone/>
            </a:pPr>
            <a:r>
              <a:rPr lang="en-AU" sz="3400" b="1" dirty="0"/>
              <a:t>	Gelug</a:t>
            </a:r>
          </a:p>
          <a:p>
            <a:pPr marL="0" indent="0">
              <a:buNone/>
            </a:pPr>
            <a:r>
              <a:rPr lang="en-AU" b="1" dirty="0"/>
              <a:t>			</a:t>
            </a:r>
            <a:endParaRPr lang="en-AU" dirty="0"/>
          </a:p>
          <a:p>
            <a:pPr marL="0" indent="0">
              <a:buNone/>
            </a:pPr>
            <a:r>
              <a:rPr lang="en-AU" sz="3400" dirty="0"/>
              <a:t>Currently, the most widespread school in Australia is the Gelug School. His Holiness the 14th Dalai Lama is the head of the Gelug School and is considered the general spiritual head of the Tibetan people</a:t>
            </a:r>
            <a:r>
              <a:rPr lang="en-AU" dirty="0"/>
              <a:t>. </a:t>
            </a:r>
          </a:p>
        </p:txBody>
      </p:sp>
    </p:spTree>
    <p:extLst>
      <p:ext uri="{BB962C8B-B14F-4D97-AF65-F5344CB8AC3E}">
        <p14:creationId xmlns:p14="http://schemas.microsoft.com/office/powerpoint/2010/main" val="344005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Origins of Vajrayana</a:t>
            </a:r>
            <a:br>
              <a:rPr lang="en-AU" dirty="0"/>
            </a:br>
            <a:endParaRPr lang="en-AU" dirty="0"/>
          </a:p>
        </p:txBody>
      </p:sp>
      <p:sp>
        <p:nvSpPr>
          <p:cNvPr id="3" name="Content Placeholder 2"/>
          <p:cNvSpPr>
            <a:spLocks noGrp="1"/>
          </p:cNvSpPr>
          <p:nvPr>
            <p:ph idx="1"/>
          </p:nvPr>
        </p:nvSpPr>
        <p:spPr/>
        <p:txBody>
          <a:bodyPr>
            <a:normAutofit/>
          </a:bodyPr>
          <a:lstStyle/>
          <a:p>
            <a:r>
              <a:rPr lang="en-AU" dirty="0"/>
              <a:t>It comes out of 5 centuries of Indian tradition and includes 14 centuries of history in Tibet</a:t>
            </a:r>
          </a:p>
          <a:p>
            <a:endParaRPr lang="en-AU" dirty="0"/>
          </a:p>
          <a:p>
            <a:r>
              <a:rPr lang="en-AU" dirty="0"/>
              <a:t>It presents as a more esoteric form of Buddhism reflecting the emergence of Tantric Buddhism in India during the 7</a:t>
            </a:r>
            <a:r>
              <a:rPr lang="en-AU" baseline="30000" dirty="0"/>
              <a:t>th</a:t>
            </a:r>
            <a:r>
              <a:rPr lang="en-AU" dirty="0"/>
              <a:t> century.</a:t>
            </a:r>
          </a:p>
          <a:p>
            <a:endParaRPr lang="en-AU" dirty="0"/>
          </a:p>
        </p:txBody>
      </p:sp>
    </p:spTree>
    <p:extLst>
      <p:ext uri="{BB962C8B-B14F-4D97-AF65-F5344CB8AC3E}">
        <p14:creationId xmlns:p14="http://schemas.microsoft.com/office/powerpoint/2010/main" val="413296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Chenrezig: Buddha of Compassion</a:t>
            </a:r>
          </a:p>
        </p:txBody>
      </p:sp>
      <p:pic>
        <p:nvPicPr>
          <p:cNvPr id="6146" name="Picture 2" descr="Chenrezig (Avalokiteshvara) - KPC Thank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628800"/>
            <a:ext cx="331618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69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200" b="1" dirty="0"/>
              <a:t>Symbolic meaning  of Chenrezig (Avalokitesvara): </a:t>
            </a:r>
            <a:br>
              <a:rPr lang="en-AU" sz="3200" dirty="0"/>
            </a:br>
            <a:r>
              <a:rPr lang="en-AU" sz="3200" dirty="0"/>
              <a:t>Representing the pure nature of all phenomena</a:t>
            </a:r>
          </a:p>
        </p:txBody>
      </p:sp>
      <p:sp>
        <p:nvSpPr>
          <p:cNvPr id="3" name="Content Placeholder 2"/>
          <p:cNvSpPr>
            <a:spLocks noGrp="1"/>
          </p:cNvSpPr>
          <p:nvPr>
            <p:ph idx="1"/>
          </p:nvPr>
        </p:nvSpPr>
        <p:spPr/>
        <p:txBody>
          <a:bodyPr>
            <a:normAutofit fontScale="92500" lnSpcReduction="10000"/>
          </a:bodyPr>
          <a:lstStyle/>
          <a:p>
            <a:pPr marL="0" indent="0">
              <a:buNone/>
            </a:pPr>
            <a:r>
              <a:rPr lang="en-AU" dirty="0"/>
              <a:t>For example Chenrezig’s </a:t>
            </a:r>
          </a:p>
          <a:p>
            <a:r>
              <a:rPr lang="en-AU" dirty="0"/>
              <a:t>Colour white symbolises the capacity to dispel the darkness of the universe. </a:t>
            </a:r>
          </a:p>
          <a:p>
            <a:r>
              <a:rPr lang="en-AU" dirty="0"/>
              <a:t>One head symbolises the oneness of absolute nature.</a:t>
            </a:r>
          </a:p>
          <a:p>
            <a:r>
              <a:rPr lang="en-AU" dirty="0"/>
              <a:t>Four arms symbolise loving-kindness, compassion, rejoicing and equanimity.</a:t>
            </a:r>
          </a:p>
          <a:p>
            <a:r>
              <a:rPr lang="en-AU" dirty="0"/>
              <a:t>Hands at the heart holding a jewel represents the Great Compassion – Bodhicitta … and so forth.</a:t>
            </a:r>
          </a:p>
          <a:p>
            <a:endParaRPr lang="en-AU" dirty="0"/>
          </a:p>
          <a:p>
            <a:endParaRPr lang="en-AU" dirty="0"/>
          </a:p>
        </p:txBody>
      </p:sp>
    </p:spTree>
    <p:extLst>
      <p:ext uri="{BB962C8B-B14F-4D97-AF65-F5344CB8AC3E}">
        <p14:creationId xmlns:p14="http://schemas.microsoft.com/office/powerpoint/2010/main" val="425018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Essentialities</a:t>
            </a:r>
          </a:p>
        </p:txBody>
      </p:sp>
      <p:sp>
        <p:nvSpPr>
          <p:cNvPr id="3" name="Content Placeholder 2"/>
          <p:cNvSpPr>
            <a:spLocks noGrp="1"/>
          </p:cNvSpPr>
          <p:nvPr>
            <p:ph idx="1"/>
          </p:nvPr>
        </p:nvSpPr>
        <p:spPr/>
        <p:txBody>
          <a:bodyPr>
            <a:normAutofit lnSpcReduction="10000"/>
          </a:bodyPr>
          <a:lstStyle/>
          <a:p>
            <a:pPr marL="0" indent="0">
              <a:buNone/>
            </a:pPr>
            <a:r>
              <a:rPr lang="en-AU" dirty="0"/>
              <a:t>Vajrayana includes all three vehicles of Buddhism within the tradition (Theravarda, Mahayana and Vajrayana). For example:</a:t>
            </a:r>
          </a:p>
          <a:p>
            <a:endParaRPr lang="en-AU" dirty="0"/>
          </a:p>
          <a:p>
            <a:pPr marL="0" indent="0" algn="ctr">
              <a:buNone/>
            </a:pPr>
            <a:r>
              <a:rPr lang="en-AU" i="1" dirty="0"/>
              <a:t>You tame your mind-stream, provide benefit for others, And transform every appearance into the path of pure (nature)</a:t>
            </a:r>
          </a:p>
          <a:p>
            <a:pPr algn="ctr"/>
            <a:endParaRPr lang="en-AU" dirty="0"/>
          </a:p>
          <a:p>
            <a:pPr marL="0" indent="0" algn="ctr">
              <a:buNone/>
            </a:pPr>
            <a:r>
              <a:rPr lang="en-AU" b="1" dirty="0"/>
              <a:t>Kunkhyen Longchen Rabjam</a:t>
            </a:r>
          </a:p>
          <a:p>
            <a:endParaRPr lang="en-AU" dirty="0"/>
          </a:p>
        </p:txBody>
      </p:sp>
    </p:spTree>
    <p:extLst>
      <p:ext uri="{BB962C8B-B14F-4D97-AF65-F5344CB8AC3E}">
        <p14:creationId xmlns:p14="http://schemas.microsoft.com/office/powerpoint/2010/main" val="985096908"/>
      </p:ext>
    </p:extLst>
  </p:cSld>
  <p:clrMapOvr>
    <a:masterClrMapping/>
  </p:clrMapOvr>
</p:sld>
</file>

<file path=ppt/theme/theme1.xml><?xml version="1.0" encoding="utf-8"?>
<a:theme xmlns:a="http://schemas.openxmlformats.org/drawingml/2006/main" name="Office Them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275</TotalTime>
  <Words>660</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V</vt:lpstr>
      <vt:lpstr>The most widely known Vajrayana Buddhist in Australia</vt:lpstr>
      <vt:lpstr>Vajrayana Buddhism comes to Australia in the 1970s</vt:lpstr>
      <vt:lpstr>Vajrayana Buddhism is firmly established in Victoria in the 1980s </vt:lpstr>
      <vt:lpstr>Four main schools</vt:lpstr>
      <vt:lpstr>Origins of Vajrayana </vt:lpstr>
      <vt:lpstr>Chenrezig: Buddha of Compassion</vt:lpstr>
      <vt:lpstr>Symbolic meaning  of Chenrezig (Avalokitesvara):  Representing the pure nature of all phenomena</vt:lpstr>
      <vt:lpstr>Essentialities</vt:lpstr>
      <vt:lpstr>Monastic and non-Monastic teachers</vt:lpstr>
      <vt:lpstr>The diversity of Vajrayana practitioners in Australia</vt:lpstr>
      <vt:lpstr>Cultural and Value Differences</vt:lpstr>
      <vt:lpstr>Among our different circumstances compassion is the core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Wangmo</dc:creator>
  <cp:lastModifiedBy>Michelle Morgan</cp:lastModifiedBy>
  <cp:revision>34</cp:revision>
  <dcterms:created xsi:type="dcterms:W3CDTF">2014-05-02T10:06:23Z</dcterms:created>
  <dcterms:modified xsi:type="dcterms:W3CDTF">2019-11-01T00:50:49Z</dcterms:modified>
</cp:coreProperties>
</file>